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81" r:id="rId6"/>
    <p:sldId id="262" r:id="rId7"/>
    <p:sldId id="261" r:id="rId8"/>
    <p:sldId id="263" r:id="rId9"/>
    <p:sldId id="264" r:id="rId10"/>
    <p:sldId id="265" r:id="rId11"/>
    <p:sldId id="266" r:id="rId12"/>
    <p:sldId id="282" r:id="rId13"/>
    <p:sldId id="268" r:id="rId14"/>
    <p:sldId id="269" r:id="rId15"/>
    <p:sldId id="271" r:id="rId16"/>
    <p:sldId id="270" r:id="rId17"/>
    <p:sldId id="273" r:id="rId18"/>
    <p:sldId id="272" r:id="rId19"/>
    <p:sldId id="274" r:id="rId20"/>
    <p:sldId id="275" r:id="rId21"/>
    <p:sldId id="276" r:id="rId22"/>
    <p:sldId id="278" r:id="rId23"/>
    <p:sldId id="277"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5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EB06-8E19-0384-FFDB-FD3432472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A4983-FAED-4068-BD55-B980D0FB98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A6FFB0-5AC0-38E9-F35B-8EDB68CD45FB}"/>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1036F0D3-1A1A-50B3-FE01-B2137308CB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808A3-0B25-655B-6151-9867EDC9E141}"/>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1512083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42FA-F6D5-D226-6E57-10DCF940E5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40AB2B-5986-4A96-DBDC-E26E335E16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EBAE23-B276-0849-1DF8-7630C6916681}"/>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7374332E-07DD-8809-7EAC-6BBFB68AF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4AC0B-9FAD-8493-87BC-9E3F1B05D333}"/>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198623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35FB5-8370-F412-3821-51257A0BE7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0D8AA1-7C3C-F951-6002-93B7733806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0ADF9-E064-DB1B-CF1C-00BFA7D83B2B}"/>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2EFEC002-9C71-8BD9-5A94-8961A3B31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0E95F-2567-CCF1-19AC-3CF8150C0EF8}"/>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348603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A740-A7E5-A194-961C-8E81820B5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A788A-7AB4-A076-CB1D-98C5D43CFE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BAFFD-472A-59DC-CAFC-F37B697276CE}"/>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534CA6E3-06CB-82C1-814A-14FEFFB40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7550F-9236-DF55-29A5-16CBAA5F264E}"/>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291041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1227-603C-2D33-FCD8-35EB67D5EC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FE90F-AA62-A2E7-0957-D7C1E5AFD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CC9892-134A-DCA0-DEB3-CB1D56429F52}"/>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C472522E-DB8D-9D46-B32D-21058C239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18DCD-C43C-9951-AB51-BC5BA69031B5}"/>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133052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3519-BDFE-13F9-3F35-0F4D448E42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43844E-D449-01B3-7AAA-92D6096A10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F8D29-62F7-C45D-0261-AB52AF330A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BD4103-5185-608E-D6BA-FA55089460E1}"/>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6" name="Footer Placeholder 5">
            <a:extLst>
              <a:ext uri="{FF2B5EF4-FFF2-40B4-BE49-F238E27FC236}">
                <a16:creationId xmlns:a16="http://schemas.microsoft.com/office/drawing/2014/main" id="{34132839-F122-6BCF-EA78-9BB2C83D0F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529D8-38C2-67E8-B29A-41FA9FBC5E2D}"/>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346422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B58E6-429E-266E-18EB-06722A7BB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636D69-2A23-D07D-40B9-CCB9F632AD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96713A-1538-384F-FBAE-1DD8C1AA5A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860662-D66C-7B1B-8FB6-79201F210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242324-7FC9-4384-5FDD-6C5A31DF13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0C8D97-0CE5-08C6-1B8C-36C38BACB52F}"/>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8" name="Footer Placeholder 7">
            <a:extLst>
              <a:ext uri="{FF2B5EF4-FFF2-40B4-BE49-F238E27FC236}">
                <a16:creationId xmlns:a16="http://schemas.microsoft.com/office/drawing/2014/main" id="{F2A59807-5715-0341-6380-48276EEE9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2DABCD-B21B-1045-0623-BF96AC7EA6AE}"/>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38309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11F3-DA06-B4E2-5A03-A61C45EE6A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D4AF7E-E114-266F-0C00-C8D3997D4473}"/>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4" name="Footer Placeholder 3">
            <a:extLst>
              <a:ext uri="{FF2B5EF4-FFF2-40B4-BE49-F238E27FC236}">
                <a16:creationId xmlns:a16="http://schemas.microsoft.com/office/drawing/2014/main" id="{5D1F95E7-0537-1113-3229-0300F9CDC2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743AE1-2023-F4A9-9AA8-BA709DD50F08}"/>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1337149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05437-16FC-0653-B85A-A06ECB7B0F69}"/>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3" name="Footer Placeholder 2">
            <a:extLst>
              <a:ext uri="{FF2B5EF4-FFF2-40B4-BE49-F238E27FC236}">
                <a16:creationId xmlns:a16="http://schemas.microsoft.com/office/drawing/2014/main" id="{2EF26928-3FF2-AE83-FC0B-F6E08A0AAB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2877F0-EB49-E789-06F8-8C23B4571336}"/>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86525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6F5E0-46F0-B578-EEF3-4A08ADED9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F9CDB2-9151-F9B2-A17C-B5949411E1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EB57A8-EC85-821B-2674-6F9B352C9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A0206-52ED-A0B1-D631-CD529F141DBE}"/>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6" name="Footer Placeholder 5">
            <a:extLst>
              <a:ext uri="{FF2B5EF4-FFF2-40B4-BE49-F238E27FC236}">
                <a16:creationId xmlns:a16="http://schemas.microsoft.com/office/drawing/2014/main" id="{5424B87F-416F-E175-452B-44E424DC9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8BE1F-E854-FF89-6C1E-32151697AAE9}"/>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307438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E6088-AFF6-E5BF-A741-3E89F06A9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9837B-B71C-92B4-942A-62174781AA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22A14-E4D6-C38E-4CBC-57519BC00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D9CF8-7C04-7C7A-A340-A70254F45F2B}"/>
              </a:ext>
            </a:extLst>
          </p:cNvPr>
          <p:cNvSpPr>
            <a:spLocks noGrp="1"/>
          </p:cNvSpPr>
          <p:nvPr>
            <p:ph type="dt" sz="half" idx="10"/>
          </p:nvPr>
        </p:nvSpPr>
        <p:spPr/>
        <p:txBody>
          <a:bodyPr/>
          <a:lstStyle/>
          <a:p>
            <a:fld id="{2DD1BBE7-89B8-4F1B-AC99-6B630F6C6D29}" type="datetimeFigureOut">
              <a:rPr lang="en-US" smtClean="0"/>
              <a:t>3/23/2024</a:t>
            </a:fld>
            <a:endParaRPr lang="en-US"/>
          </a:p>
        </p:txBody>
      </p:sp>
      <p:sp>
        <p:nvSpPr>
          <p:cNvPr id="6" name="Footer Placeholder 5">
            <a:extLst>
              <a:ext uri="{FF2B5EF4-FFF2-40B4-BE49-F238E27FC236}">
                <a16:creationId xmlns:a16="http://schemas.microsoft.com/office/drawing/2014/main" id="{025B682C-180A-E9E0-CD1D-58BAEA6C6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29803-DD02-FF47-CE2B-CB526BC6973E}"/>
              </a:ext>
            </a:extLst>
          </p:cNvPr>
          <p:cNvSpPr>
            <a:spLocks noGrp="1"/>
          </p:cNvSpPr>
          <p:nvPr>
            <p:ph type="sldNum" sz="quarter" idx="12"/>
          </p:nvPr>
        </p:nvSpPr>
        <p:spPr/>
        <p:txBody>
          <a:bodyPr/>
          <a:lstStyle/>
          <a:p>
            <a:fld id="{ACBFD6C5-E6A3-41A6-9C47-9F7C3849EA0E}" type="slidenum">
              <a:rPr lang="en-US" smtClean="0"/>
              <a:t>‹#›</a:t>
            </a:fld>
            <a:endParaRPr lang="en-US"/>
          </a:p>
        </p:txBody>
      </p:sp>
    </p:spTree>
    <p:extLst>
      <p:ext uri="{BB962C8B-B14F-4D97-AF65-F5344CB8AC3E}">
        <p14:creationId xmlns:p14="http://schemas.microsoft.com/office/powerpoint/2010/main" val="419523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0E7D0D-3EE8-1BC6-BD8E-DDEB363EF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CDA10D-A892-ACA7-3984-A25B24B26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A8D89-767F-90C8-E52A-D7CB619E5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1BBE7-89B8-4F1B-AC99-6B630F6C6D29}" type="datetimeFigureOut">
              <a:rPr lang="en-US" smtClean="0"/>
              <a:t>3/23/2024</a:t>
            </a:fld>
            <a:endParaRPr lang="en-US"/>
          </a:p>
        </p:txBody>
      </p:sp>
      <p:sp>
        <p:nvSpPr>
          <p:cNvPr id="5" name="Footer Placeholder 4">
            <a:extLst>
              <a:ext uri="{FF2B5EF4-FFF2-40B4-BE49-F238E27FC236}">
                <a16:creationId xmlns:a16="http://schemas.microsoft.com/office/drawing/2014/main" id="{5E853A10-701E-7E4A-A452-D202828BE0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7B01D0-03FF-0414-56BE-6F40C227B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FD6C5-E6A3-41A6-9C47-9F7C3849EA0E}" type="slidenum">
              <a:rPr lang="en-US" smtClean="0"/>
              <a:t>‹#›</a:t>
            </a:fld>
            <a:endParaRPr lang="en-US"/>
          </a:p>
        </p:txBody>
      </p:sp>
    </p:spTree>
    <p:extLst>
      <p:ext uri="{BB962C8B-B14F-4D97-AF65-F5344CB8AC3E}">
        <p14:creationId xmlns:p14="http://schemas.microsoft.com/office/powerpoint/2010/main" val="2384085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B404-6A49-6FC0-851E-AE03EEDB919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D7C61DC-057A-1952-03AF-0CBFB5867A65}"/>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F001AC11-8BD9-E5B2-5C54-CD3FA83F2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277551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674291"/>
            <a:ext cx="3932237" cy="530225"/>
          </a:xfrm>
        </p:spPr>
        <p:txBody>
          <a:bodyPr>
            <a:normAutofit/>
          </a:bodyPr>
          <a:lstStyle/>
          <a:p>
            <a:pPr algn="ctr"/>
            <a:r>
              <a:rPr lang="en-US" sz="2800" dirty="0">
                <a:solidFill>
                  <a:schemeClr val="bg1"/>
                </a:solidFill>
                <a:latin typeface="Gilroy-Bold" panose="00000800000000000000" pitchFamily="2" charset="0"/>
              </a:rPr>
              <a:t>Transaction Dim</a:t>
            </a:r>
          </a:p>
        </p:txBody>
      </p:sp>
      <p:pic>
        <p:nvPicPr>
          <p:cNvPr id="8" name="Content Placeholder 7">
            <a:extLst>
              <a:ext uri="{FF2B5EF4-FFF2-40B4-BE49-F238E27FC236}">
                <a16:creationId xmlns:a16="http://schemas.microsoft.com/office/drawing/2014/main" id="{C5563634-04EA-088F-6C24-FD2415DBE6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8297" y="2102742"/>
            <a:ext cx="5715404" cy="4170165"/>
          </a:xfrm>
        </p:spPr>
      </p:pic>
    </p:spTree>
    <p:extLst>
      <p:ext uri="{BB962C8B-B14F-4D97-AF65-F5344CB8AC3E}">
        <p14:creationId xmlns:p14="http://schemas.microsoft.com/office/powerpoint/2010/main" val="3648467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718092"/>
            <a:ext cx="3932237" cy="530225"/>
          </a:xfrm>
        </p:spPr>
        <p:txBody>
          <a:bodyPr>
            <a:normAutofit/>
          </a:bodyPr>
          <a:lstStyle/>
          <a:p>
            <a:pPr algn="ctr"/>
            <a:r>
              <a:rPr lang="en-US" sz="2800" dirty="0">
                <a:solidFill>
                  <a:schemeClr val="bg1"/>
                </a:solidFill>
                <a:latin typeface="Gilroy-Bold" panose="00000800000000000000" pitchFamily="2" charset="0"/>
              </a:rPr>
              <a:t>ATM Branch Dim</a:t>
            </a:r>
          </a:p>
        </p:txBody>
      </p:sp>
      <p:pic>
        <p:nvPicPr>
          <p:cNvPr id="7" name="Content Placeholder 6">
            <a:extLst>
              <a:ext uri="{FF2B5EF4-FFF2-40B4-BE49-F238E27FC236}">
                <a16:creationId xmlns:a16="http://schemas.microsoft.com/office/drawing/2014/main" id="{78A99D12-C588-9078-F820-608CBE537F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1631" y="1975740"/>
            <a:ext cx="6368737" cy="4442831"/>
          </a:xfrm>
        </p:spPr>
      </p:pic>
    </p:spTree>
    <p:extLst>
      <p:ext uri="{BB962C8B-B14F-4D97-AF65-F5344CB8AC3E}">
        <p14:creationId xmlns:p14="http://schemas.microsoft.com/office/powerpoint/2010/main" val="242731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331"/>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718092"/>
            <a:ext cx="3932237" cy="530225"/>
          </a:xfrm>
        </p:spPr>
        <p:txBody>
          <a:bodyPr>
            <a:normAutofit fontScale="90000"/>
          </a:bodyPr>
          <a:lstStyle/>
          <a:p>
            <a:pPr algn="ctr"/>
            <a:r>
              <a:rPr lang="en-US" sz="2800" dirty="0">
                <a:solidFill>
                  <a:schemeClr val="bg1"/>
                </a:solidFill>
                <a:latin typeface="Gilroy-Bold" panose="00000800000000000000" pitchFamily="2" charset="0"/>
              </a:rPr>
              <a:t>Account Customer Dim</a:t>
            </a:r>
          </a:p>
        </p:txBody>
      </p:sp>
      <p:pic>
        <p:nvPicPr>
          <p:cNvPr id="7" name="Content Placeholder 6">
            <a:extLst>
              <a:ext uri="{FF2B5EF4-FFF2-40B4-BE49-F238E27FC236}">
                <a16:creationId xmlns:a16="http://schemas.microsoft.com/office/drawing/2014/main" id="{78A99D12-C588-9078-F820-608CBE537F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589553" y="1966409"/>
            <a:ext cx="9012891" cy="4442831"/>
          </a:xfrm>
        </p:spPr>
      </p:pic>
    </p:spTree>
    <p:extLst>
      <p:ext uri="{BB962C8B-B14F-4D97-AF65-F5344CB8AC3E}">
        <p14:creationId xmlns:p14="http://schemas.microsoft.com/office/powerpoint/2010/main" val="3783304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SSAS</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SemiBold" panose="00000700000000000000" pitchFamily="2" charset="0"/>
              </a:rPr>
              <a:t>Enable Multidimensional analysis with Cubes.</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5803" y="1517650"/>
            <a:ext cx="5847670" cy="4827728"/>
          </a:xfrm>
        </p:spPr>
      </p:pic>
    </p:spTree>
    <p:extLst>
      <p:ext uri="{BB962C8B-B14F-4D97-AF65-F5344CB8AC3E}">
        <p14:creationId xmlns:p14="http://schemas.microsoft.com/office/powerpoint/2010/main" val="919134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SSAS</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SemiBold" panose="00000700000000000000" pitchFamily="2" charset="0"/>
              </a:rPr>
              <a:t>Enable Multidimensional analysis with Cubes.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49446" y="1628192"/>
            <a:ext cx="6460082" cy="4595187"/>
          </a:xfrm>
        </p:spPr>
      </p:pic>
    </p:spTree>
    <p:extLst>
      <p:ext uri="{BB962C8B-B14F-4D97-AF65-F5344CB8AC3E}">
        <p14:creationId xmlns:p14="http://schemas.microsoft.com/office/powerpoint/2010/main" val="1768222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SSAS</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SemiBold" panose="00000700000000000000" pitchFamily="2" charset="0"/>
              </a:rPr>
              <a:t>Enable Multidimensional analysis with Cubes.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6399" y="1628192"/>
            <a:ext cx="5771641" cy="4638787"/>
          </a:xfrm>
        </p:spPr>
      </p:pic>
    </p:spTree>
    <p:extLst>
      <p:ext uri="{BB962C8B-B14F-4D97-AF65-F5344CB8AC3E}">
        <p14:creationId xmlns:p14="http://schemas.microsoft.com/office/powerpoint/2010/main" val="305370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SSRS</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SemiBold" panose="00000700000000000000" pitchFamily="2" charset="0"/>
              </a:rPr>
              <a:t>SSRS produces reports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68811" y="2350461"/>
            <a:ext cx="8000476" cy="3668202"/>
          </a:xfrm>
        </p:spPr>
      </p:pic>
    </p:spTree>
    <p:extLst>
      <p:ext uri="{BB962C8B-B14F-4D97-AF65-F5344CB8AC3E}">
        <p14:creationId xmlns:p14="http://schemas.microsoft.com/office/powerpoint/2010/main" val="4043374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Visualize Power Bi.</a:t>
            </a:r>
            <a:br>
              <a:rPr lang="en-US" sz="2800" dirty="0">
                <a:solidFill>
                  <a:schemeClr val="bg1"/>
                </a:solidFill>
                <a:latin typeface="Gilroy-Bold" panose="00000800000000000000" pitchFamily="2" charset="0"/>
              </a:rPr>
            </a:br>
            <a:r>
              <a:rPr lang="en-US" sz="1800" dirty="0">
                <a:solidFill>
                  <a:schemeClr val="bg1"/>
                </a:solidFill>
                <a:latin typeface="Gilroy-Bold" panose="00000800000000000000" pitchFamily="2" charset="0"/>
              </a:rPr>
              <a:t>Overview Report</a:t>
            </a:r>
            <a:endParaRPr lang="en-US" sz="2800" dirty="0">
              <a:solidFill>
                <a:schemeClr val="bg1"/>
              </a:solidFill>
              <a:latin typeface="Gilroy-Bold" panose="00000800000000000000" pitchFamily="2" charset="0"/>
            </a:endParaRP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134"/>
          <a:stretch/>
        </p:blipFill>
        <p:spPr>
          <a:xfrm>
            <a:off x="1574991" y="1784746"/>
            <a:ext cx="9042017" cy="4858650"/>
          </a:xfrm>
        </p:spPr>
      </p:pic>
    </p:spTree>
    <p:extLst>
      <p:ext uri="{BB962C8B-B14F-4D97-AF65-F5344CB8AC3E}">
        <p14:creationId xmlns:p14="http://schemas.microsoft.com/office/powerpoint/2010/main" val="1068754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a:bodyPr>
          <a:lstStyle/>
          <a:p>
            <a:pPr algn="ctr"/>
            <a:r>
              <a:rPr lang="en-US" sz="2800" dirty="0">
                <a:solidFill>
                  <a:schemeClr val="bg1"/>
                </a:solidFill>
                <a:latin typeface="Gilroy-Bold" panose="00000800000000000000" pitchFamily="2" charset="0"/>
              </a:rPr>
              <a:t>Customer Report</a:t>
            </a: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49" t="1911" r="709" b="1911"/>
          <a:stretch/>
        </p:blipFill>
        <p:spPr>
          <a:xfrm>
            <a:off x="1660849" y="1784746"/>
            <a:ext cx="8892073" cy="4858650"/>
          </a:xfrm>
        </p:spPr>
      </p:pic>
    </p:spTree>
    <p:extLst>
      <p:ext uri="{BB962C8B-B14F-4D97-AF65-F5344CB8AC3E}">
        <p14:creationId xmlns:p14="http://schemas.microsoft.com/office/powerpoint/2010/main" val="2384027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a:bodyPr>
          <a:lstStyle/>
          <a:p>
            <a:pPr algn="ctr"/>
            <a:r>
              <a:rPr lang="en-US" sz="2800" dirty="0">
                <a:solidFill>
                  <a:schemeClr val="bg1"/>
                </a:solidFill>
                <a:latin typeface="Gilroy-Bold" panose="00000800000000000000" pitchFamily="2" charset="0"/>
              </a:rPr>
              <a:t>Account Report</a:t>
            </a: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144" b="1144"/>
          <a:stretch/>
        </p:blipFill>
        <p:spPr>
          <a:xfrm>
            <a:off x="1660849" y="1784746"/>
            <a:ext cx="8892073" cy="4858650"/>
          </a:xfrm>
        </p:spPr>
      </p:pic>
    </p:spTree>
    <p:extLst>
      <p:ext uri="{BB962C8B-B14F-4D97-AF65-F5344CB8AC3E}">
        <p14:creationId xmlns:p14="http://schemas.microsoft.com/office/powerpoint/2010/main" val="112334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6711-6957-398A-0601-7E0389E66342}"/>
              </a:ext>
            </a:extLst>
          </p:cNvPr>
          <p:cNvSpPr>
            <a:spLocks noGrp="1"/>
          </p:cNvSpPr>
          <p:nvPr>
            <p:ph type="title"/>
          </p:nvPr>
        </p:nvSpPr>
        <p:spPr/>
        <p:txBody>
          <a:bodyPr/>
          <a:lstStyle/>
          <a:p>
            <a:r>
              <a:rPr lang="en-US" dirty="0"/>
              <a:t>t</a:t>
            </a:r>
          </a:p>
        </p:txBody>
      </p:sp>
      <p:pic>
        <p:nvPicPr>
          <p:cNvPr id="6" name="Content Placeholder 5">
            <a:extLst>
              <a:ext uri="{FF2B5EF4-FFF2-40B4-BE49-F238E27FC236}">
                <a16:creationId xmlns:a16="http://schemas.microsoft.com/office/drawing/2014/main" id="{B306FA5E-8EC2-5C07-AA5C-530582297BB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0"/>
            <a:ext cx="12192000" cy="6858000"/>
          </a:xfrm>
        </p:spPr>
      </p:pic>
    </p:spTree>
    <p:extLst>
      <p:ext uri="{BB962C8B-B14F-4D97-AF65-F5344CB8AC3E}">
        <p14:creationId xmlns:p14="http://schemas.microsoft.com/office/powerpoint/2010/main" val="176761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ATM &amp; Branch Report</a:t>
            </a: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196" b="1196"/>
          <a:stretch/>
        </p:blipFill>
        <p:spPr>
          <a:xfrm>
            <a:off x="1660849" y="1784746"/>
            <a:ext cx="8892073" cy="4858650"/>
          </a:xfrm>
        </p:spPr>
      </p:pic>
    </p:spTree>
    <p:extLst>
      <p:ext uri="{BB962C8B-B14F-4D97-AF65-F5344CB8AC3E}">
        <p14:creationId xmlns:p14="http://schemas.microsoft.com/office/powerpoint/2010/main" val="274402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ATM &amp; Branch Report</a:t>
            </a: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37" r="839" b="1237"/>
          <a:stretch/>
        </p:blipFill>
        <p:spPr>
          <a:xfrm>
            <a:off x="1687284" y="1764785"/>
            <a:ext cx="8817429" cy="4858650"/>
          </a:xfrm>
        </p:spPr>
      </p:pic>
    </p:spTree>
    <p:extLst>
      <p:ext uri="{BB962C8B-B14F-4D97-AF65-F5344CB8AC3E}">
        <p14:creationId xmlns:p14="http://schemas.microsoft.com/office/powerpoint/2010/main" val="181147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Visualize Tableau.</a:t>
            </a:r>
            <a:br>
              <a:rPr lang="en-US" sz="2800" dirty="0">
                <a:solidFill>
                  <a:schemeClr val="bg1"/>
                </a:solidFill>
                <a:latin typeface="Gilroy-Bold" panose="00000800000000000000" pitchFamily="2" charset="0"/>
              </a:rPr>
            </a:br>
            <a:r>
              <a:rPr lang="en-US" sz="1800" dirty="0">
                <a:solidFill>
                  <a:schemeClr val="bg1"/>
                </a:solidFill>
                <a:latin typeface="Gilroy-Bold" panose="00000800000000000000" pitchFamily="2" charset="0"/>
              </a:rPr>
              <a:t>Overview Report</a:t>
            </a:r>
            <a:endParaRPr lang="en-US" sz="2800" dirty="0">
              <a:solidFill>
                <a:schemeClr val="bg1"/>
              </a:solidFill>
              <a:latin typeface="Gilroy-Bold" panose="00000800000000000000" pitchFamily="2" charset="0"/>
            </a:endParaRP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70" r="1431" b="6212"/>
          <a:stretch/>
        </p:blipFill>
        <p:spPr>
          <a:xfrm>
            <a:off x="1574991" y="1784746"/>
            <a:ext cx="8912617" cy="4653376"/>
          </a:xfrm>
        </p:spPr>
      </p:pic>
    </p:spTree>
    <p:extLst>
      <p:ext uri="{BB962C8B-B14F-4D97-AF65-F5344CB8AC3E}">
        <p14:creationId xmlns:p14="http://schemas.microsoft.com/office/powerpoint/2010/main" val="270562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Visualize Tableau.</a:t>
            </a:r>
            <a:br>
              <a:rPr lang="en-US" sz="2800" dirty="0">
                <a:solidFill>
                  <a:schemeClr val="bg1"/>
                </a:solidFill>
                <a:latin typeface="Gilroy-Bold" panose="00000800000000000000" pitchFamily="2" charset="0"/>
              </a:rPr>
            </a:br>
            <a:r>
              <a:rPr lang="en-US" sz="1800" dirty="0">
                <a:solidFill>
                  <a:schemeClr val="bg1"/>
                </a:solidFill>
                <a:latin typeface="Gilroy-Bold" panose="00000800000000000000" pitchFamily="2" charset="0"/>
              </a:rPr>
              <a:t>Customer Report</a:t>
            </a:r>
            <a:endParaRPr lang="en-US" sz="2800" dirty="0">
              <a:solidFill>
                <a:schemeClr val="bg1"/>
              </a:solidFill>
              <a:latin typeface="Gilroy-Bold" panose="00000800000000000000" pitchFamily="2" charset="0"/>
            </a:endParaRP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9" r="989"/>
          <a:stretch/>
        </p:blipFill>
        <p:spPr>
          <a:xfrm>
            <a:off x="558362" y="1784746"/>
            <a:ext cx="11075274" cy="4373458"/>
          </a:xfrm>
        </p:spPr>
      </p:pic>
    </p:spTree>
    <p:extLst>
      <p:ext uri="{BB962C8B-B14F-4D97-AF65-F5344CB8AC3E}">
        <p14:creationId xmlns:p14="http://schemas.microsoft.com/office/powerpoint/2010/main" val="828236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4129881" y="987425"/>
            <a:ext cx="3932237" cy="542795"/>
          </a:xfrm>
        </p:spPr>
        <p:txBody>
          <a:bodyPr>
            <a:normAutofit fontScale="90000"/>
          </a:bodyPr>
          <a:lstStyle/>
          <a:p>
            <a:pPr algn="ctr"/>
            <a:r>
              <a:rPr lang="en-US" sz="2800" dirty="0">
                <a:solidFill>
                  <a:schemeClr val="bg1"/>
                </a:solidFill>
                <a:latin typeface="Gilroy-Bold" panose="00000800000000000000" pitchFamily="2" charset="0"/>
              </a:rPr>
              <a:t>Visualize Tableau.</a:t>
            </a:r>
            <a:br>
              <a:rPr lang="en-US" sz="2800" dirty="0">
                <a:solidFill>
                  <a:schemeClr val="bg1"/>
                </a:solidFill>
                <a:latin typeface="Gilroy-Bold" panose="00000800000000000000" pitchFamily="2" charset="0"/>
              </a:rPr>
            </a:br>
            <a:r>
              <a:rPr lang="en-US" sz="1800" dirty="0">
                <a:solidFill>
                  <a:schemeClr val="bg1"/>
                </a:solidFill>
                <a:latin typeface="Gilroy-Bold" panose="00000800000000000000" pitchFamily="2" charset="0"/>
              </a:rPr>
              <a:t>Transaction Report</a:t>
            </a:r>
            <a:endParaRPr lang="en-US" sz="2800" dirty="0">
              <a:solidFill>
                <a:schemeClr val="bg1"/>
              </a:solidFill>
              <a:latin typeface="Gilroy-Bold" panose="00000800000000000000" pitchFamily="2" charset="0"/>
            </a:endParaRPr>
          </a:p>
        </p:txBody>
      </p:sp>
      <p:pic>
        <p:nvPicPr>
          <p:cNvPr id="8" name="Content Placeholder 7">
            <a:extLst>
              <a:ext uri="{FF2B5EF4-FFF2-40B4-BE49-F238E27FC236}">
                <a16:creationId xmlns:a16="http://schemas.microsoft.com/office/drawing/2014/main" id="{CD7644CF-F5F3-D01D-2283-EFF6083FCA9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9" r="1446" b="-1485"/>
          <a:stretch/>
        </p:blipFill>
        <p:spPr>
          <a:xfrm>
            <a:off x="1354901" y="1644864"/>
            <a:ext cx="9482196" cy="5098491"/>
          </a:xfrm>
        </p:spPr>
      </p:pic>
    </p:spTree>
    <p:extLst>
      <p:ext uri="{BB962C8B-B14F-4D97-AF65-F5344CB8AC3E}">
        <p14:creationId xmlns:p14="http://schemas.microsoft.com/office/powerpoint/2010/main" val="78679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E20E4-DC7F-AF4F-FA7C-B1C68A51D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428215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2E2F3-B7E6-8456-4CFC-0EF9C48B338F}"/>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2ECC711D-87A1-7C64-4472-57759704D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289"/>
            <a:ext cx="12192000" cy="6858001"/>
          </a:xfrm>
        </p:spPr>
      </p:pic>
    </p:spTree>
    <p:extLst>
      <p:ext uri="{BB962C8B-B14F-4D97-AF65-F5344CB8AC3E}">
        <p14:creationId xmlns:p14="http://schemas.microsoft.com/office/powerpoint/2010/main" val="972442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96045"/>
            <a:ext cx="3932237" cy="530225"/>
          </a:xfrm>
        </p:spPr>
        <p:txBody>
          <a:bodyPr>
            <a:normAutofit/>
          </a:bodyPr>
          <a:lstStyle/>
          <a:p>
            <a:r>
              <a:rPr lang="en-US" sz="2800" dirty="0">
                <a:solidFill>
                  <a:schemeClr val="bg1"/>
                </a:solidFill>
                <a:latin typeface="Gilroy-Bold" panose="00000800000000000000" pitchFamily="2" charset="0"/>
              </a:rPr>
              <a:t>Introduction</a:t>
            </a:r>
            <a:endParaRPr lang="en-US" sz="2800" dirty="0"/>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86962"/>
            <a:ext cx="10907453" cy="4751160"/>
          </a:xfrm>
        </p:spPr>
        <p:txBody>
          <a:bodyPr>
            <a:normAutofit/>
          </a:bodyPr>
          <a:lstStyle/>
          <a:p>
            <a:pPr>
              <a:lnSpc>
                <a:spcPct val="160000"/>
              </a:lnSpc>
            </a:pPr>
            <a:r>
              <a:rPr lang="en-US" sz="1800" dirty="0">
                <a:solidFill>
                  <a:schemeClr val="bg1"/>
                </a:solidFill>
                <a:latin typeface="Gilroy-Regular" panose="00000500000000000000" pitchFamily="2" charset="0"/>
              </a:rPr>
              <a:t>The Banking System Project by the Information Technology Institute (ITI) aims to transform banking with a data-driven infrastructure, managing 20,000 customers, 846,000 transactions, and 1,569 ATMs. Focused on developing a comprehensive database and a strategic transaction data mart, the project will enable personalized customer relationship management and improve operational efficiency. By leveraging detailed data analytics, it seeks to anticipate customer needs and enhance risk management. This initiative represents ITI's commitment to innovating banking into a predictive, personalized experience, emphasizing technological advancement and customer service excellence.</a:t>
            </a:r>
          </a:p>
        </p:txBody>
      </p:sp>
    </p:spTree>
    <p:extLst>
      <p:ext uri="{BB962C8B-B14F-4D97-AF65-F5344CB8AC3E}">
        <p14:creationId xmlns:p14="http://schemas.microsoft.com/office/powerpoint/2010/main" val="392436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ERD Diagram </a:t>
            </a:r>
            <a:endParaRPr lang="en-US" sz="2800" dirty="0"/>
          </a:p>
        </p:txBody>
      </p:sp>
      <p:pic>
        <p:nvPicPr>
          <p:cNvPr id="8" name="Content Placeholder 7">
            <a:extLst>
              <a:ext uri="{FF2B5EF4-FFF2-40B4-BE49-F238E27FC236}">
                <a16:creationId xmlns:a16="http://schemas.microsoft.com/office/drawing/2014/main" id="{E9A4FCBA-6C45-8FB3-4722-C519A0DF43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2153" y="987425"/>
            <a:ext cx="6054269" cy="4873625"/>
          </a:xfrm>
        </p:spPr>
      </p:pic>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SemiBold" panose="00000700000000000000" pitchFamily="2" charset="0"/>
              </a:rPr>
              <a:t>Defined Data Relationships between Entity.</a:t>
            </a:r>
          </a:p>
        </p:txBody>
      </p:sp>
    </p:spTree>
    <p:extLst>
      <p:ext uri="{BB962C8B-B14F-4D97-AF65-F5344CB8AC3E}">
        <p14:creationId xmlns:p14="http://schemas.microsoft.com/office/powerpoint/2010/main" val="158327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Mapping Schema</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Regular" panose="00000500000000000000" pitchFamily="2" charset="0"/>
              </a:rPr>
              <a:t>Ensures Data flow.</a:t>
            </a:r>
          </a:p>
        </p:txBody>
      </p:sp>
      <p:pic>
        <p:nvPicPr>
          <p:cNvPr id="9" name="Content Placeholder 8">
            <a:extLst>
              <a:ext uri="{FF2B5EF4-FFF2-40B4-BE49-F238E27FC236}">
                <a16:creationId xmlns:a16="http://schemas.microsoft.com/office/drawing/2014/main" id="{87248C1A-B524-B2E3-7D89-828A305CFA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3483" y="527563"/>
            <a:ext cx="4650777" cy="5947882"/>
          </a:xfrm>
        </p:spPr>
      </p:pic>
    </p:spTree>
    <p:extLst>
      <p:ext uri="{BB962C8B-B14F-4D97-AF65-F5344CB8AC3E}">
        <p14:creationId xmlns:p14="http://schemas.microsoft.com/office/powerpoint/2010/main" val="5763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Database Schema</a:t>
            </a:r>
            <a:endParaRPr lang="en-US" sz="2800" dirty="0"/>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Regular" panose="00000500000000000000" pitchFamily="2" charset="0"/>
              </a:rPr>
              <a:t>Database system designed to handle and manage real-time transactional workloads.</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2025" y="1622034"/>
            <a:ext cx="6977623" cy="4029466"/>
          </a:xfrm>
        </p:spPr>
      </p:pic>
    </p:spTree>
    <p:extLst>
      <p:ext uri="{BB962C8B-B14F-4D97-AF65-F5344CB8AC3E}">
        <p14:creationId xmlns:p14="http://schemas.microsoft.com/office/powerpoint/2010/main" val="2012413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OLAP Schema DWH</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8" y="1628192"/>
            <a:ext cx="3932237" cy="3811588"/>
          </a:xfrm>
        </p:spPr>
        <p:txBody>
          <a:bodyPr>
            <a:normAutofit/>
          </a:bodyPr>
          <a:lstStyle/>
          <a:p>
            <a:r>
              <a:rPr lang="en-US" sz="2000" dirty="0">
                <a:solidFill>
                  <a:schemeClr val="bg1"/>
                </a:solidFill>
                <a:latin typeface="Gilroy-Regular" panose="00000500000000000000" pitchFamily="2" charset="0"/>
              </a:rPr>
              <a:t>Data warehousing centralizes data.</a:t>
            </a:r>
          </a:p>
          <a:p>
            <a:r>
              <a:rPr lang="en-US" sz="2000" dirty="0">
                <a:solidFill>
                  <a:schemeClr val="bg1"/>
                </a:solidFill>
                <a:latin typeface="Gilroy-Regular" panose="00000500000000000000" pitchFamily="2" charset="0"/>
              </a:rPr>
              <a:t>(Star Schema)</a:t>
            </a:r>
          </a:p>
        </p:txBody>
      </p:sp>
      <p:pic>
        <p:nvPicPr>
          <p:cNvPr id="8" name="Content Placeholder 7">
            <a:extLst>
              <a:ext uri="{FF2B5EF4-FFF2-40B4-BE49-F238E27FC236}">
                <a16:creationId xmlns:a16="http://schemas.microsoft.com/office/drawing/2014/main" id="{0ED00417-7EAE-7942-6035-8B84369F44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795" y="987425"/>
            <a:ext cx="5868986" cy="4873625"/>
          </a:xfrm>
        </p:spPr>
      </p:pic>
    </p:spTree>
    <p:extLst>
      <p:ext uri="{BB962C8B-B14F-4D97-AF65-F5344CB8AC3E}">
        <p14:creationId xmlns:p14="http://schemas.microsoft.com/office/powerpoint/2010/main" val="768992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F4A896-A3CA-05B4-0DDD-983DB8D6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71C4864F-AACF-806C-7BCE-B5EB26674750}"/>
              </a:ext>
            </a:extLst>
          </p:cNvPr>
          <p:cNvSpPr>
            <a:spLocks noGrp="1"/>
          </p:cNvSpPr>
          <p:nvPr>
            <p:ph type="title"/>
          </p:nvPr>
        </p:nvSpPr>
        <p:spPr>
          <a:xfrm>
            <a:off x="839788" y="987425"/>
            <a:ext cx="3932237" cy="530225"/>
          </a:xfrm>
        </p:spPr>
        <p:txBody>
          <a:bodyPr>
            <a:normAutofit/>
          </a:bodyPr>
          <a:lstStyle/>
          <a:p>
            <a:r>
              <a:rPr lang="en-US" sz="2800" dirty="0">
                <a:solidFill>
                  <a:schemeClr val="bg1"/>
                </a:solidFill>
                <a:latin typeface="Gilroy-Bold" panose="00000800000000000000" pitchFamily="2" charset="0"/>
              </a:rPr>
              <a:t>ETL</a:t>
            </a:r>
          </a:p>
        </p:txBody>
      </p:sp>
      <p:sp>
        <p:nvSpPr>
          <p:cNvPr id="4" name="Text Placeholder 3">
            <a:extLst>
              <a:ext uri="{FF2B5EF4-FFF2-40B4-BE49-F238E27FC236}">
                <a16:creationId xmlns:a16="http://schemas.microsoft.com/office/drawing/2014/main" id="{8C7F9AC4-CDAA-4709-2DCE-160C887474D3}"/>
              </a:ext>
            </a:extLst>
          </p:cNvPr>
          <p:cNvSpPr>
            <a:spLocks noGrp="1"/>
          </p:cNvSpPr>
          <p:nvPr>
            <p:ph type="body" sz="half" idx="2"/>
          </p:nvPr>
        </p:nvSpPr>
        <p:spPr>
          <a:xfrm>
            <a:off x="839789" y="1628192"/>
            <a:ext cx="3097730" cy="3811588"/>
          </a:xfrm>
        </p:spPr>
        <p:txBody>
          <a:bodyPr>
            <a:normAutofit/>
          </a:bodyPr>
          <a:lstStyle/>
          <a:p>
            <a:r>
              <a:rPr lang="en-US" sz="2000" dirty="0">
                <a:solidFill>
                  <a:schemeClr val="bg1"/>
                </a:solidFill>
                <a:latin typeface="Gilroy-Regular" panose="00000500000000000000" pitchFamily="2" charset="0"/>
              </a:rPr>
              <a:t>SSIS Manage Extract, Transform, and Load data from different resources.</a:t>
            </a:r>
          </a:p>
          <a:p>
            <a:endParaRPr lang="en-US" sz="2000" dirty="0">
              <a:solidFill>
                <a:schemeClr val="bg1"/>
              </a:solidFill>
              <a:latin typeface="Gilroy-Regular" panose="00000500000000000000" pitchFamily="2" charset="0"/>
            </a:endParaRPr>
          </a:p>
          <a:p>
            <a:r>
              <a:rPr lang="en-US" sz="2000" dirty="0">
                <a:solidFill>
                  <a:schemeClr val="bg1"/>
                </a:solidFill>
                <a:latin typeface="Gilroy-SemiBold" panose="00000700000000000000" pitchFamily="2" charset="0"/>
              </a:rPr>
              <a:t>Fact Transaction.</a:t>
            </a:r>
          </a:p>
        </p:txBody>
      </p:sp>
      <p:pic>
        <p:nvPicPr>
          <p:cNvPr id="9" name="Content Placeholder 8">
            <a:extLst>
              <a:ext uri="{FF2B5EF4-FFF2-40B4-BE49-F238E27FC236}">
                <a16:creationId xmlns:a16="http://schemas.microsoft.com/office/drawing/2014/main" id="{3E0CDA98-8880-A917-D64F-95CE045E3C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1876" y="602889"/>
            <a:ext cx="3383573" cy="3467400"/>
          </a:xfrm>
        </p:spPr>
      </p:pic>
      <p:pic>
        <p:nvPicPr>
          <p:cNvPr id="11" name="Content Placeholder 8">
            <a:extLst>
              <a:ext uri="{FF2B5EF4-FFF2-40B4-BE49-F238E27FC236}">
                <a16:creationId xmlns:a16="http://schemas.microsoft.com/office/drawing/2014/main" id="{C4E14BB1-FBA2-8E94-3E43-F919E9C8EF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56917" y="4521411"/>
            <a:ext cx="8413492" cy="1702107"/>
          </a:xfrm>
          <a:prstGeom prst="rect">
            <a:avLst/>
          </a:prstGeom>
        </p:spPr>
      </p:pic>
    </p:spTree>
    <p:extLst>
      <p:ext uri="{BB962C8B-B14F-4D97-AF65-F5344CB8AC3E}">
        <p14:creationId xmlns:p14="http://schemas.microsoft.com/office/powerpoint/2010/main" val="434712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227</Words>
  <Application>Microsoft Office PowerPoint</Application>
  <PresentationFormat>Widescreen</PresentationFormat>
  <Paragraphs>35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Gilroy-Bold</vt:lpstr>
      <vt:lpstr>Gilroy-Regular</vt:lpstr>
      <vt:lpstr>Gilroy-SemiBold</vt:lpstr>
      <vt:lpstr>Office Theme</vt:lpstr>
      <vt:lpstr>PowerPoint Presentation</vt:lpstr>
      <vt:lpstr>t</vt:lpstr>
      <vt:lpstr>PowerPoint Presentation</vt:lpstr>
      <vt:lpstr>Introduction</vt:lpstr>
      <vt:lpstr>ERD Diagram </vt:lpstr>
      <vt:lpstr>Mapping Schema</vt:lpstr>
      <vt:lpstr>Database Schema</vt:lpstr>
      <vt:lpstr>OLAP Schema DWH</vt:lpstr>
      <vt:lpstr>ETL</vt:lpstr>
      <vt:lpstr>Transaction Dim</vt:lpstr>
      <vt:lpstr>ATM Branch Dim</vt:lpstr>
      <vt:lpstr>Account Customer Dim</vt:lpstr>
      <vt:lpstr>SSAS</vt:lpstr>
      <vt:lpstr>SSAS</vt:lpstr>
      <vt:lpstr>SSAS</vt:lpstr>
      <vt:lpstr>SSRS</vt:lpstr>
      <vt:lpstr>Visualize Power Bi. Overview Report</vt:lpstr>
      <vt:lpstr>Customer Report</vt:lpstr>
      <vt:lpstr>Account Report</vt:lpstr>
      <vt:lpstr>ATM &amp; Branch Report</vt:lpstr>
      <vt:lpstr>ATM &amp; Branch Report</vt:lpstr>
      <vt:lpstr>Visualize Tableau. Overview Report</vt:lpstr>
      <vt:lpstr>Visualize Tableau. Customer Report</vt:lpstr>
      <vt:lpstr>Visualize Tableau. Transaction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atef</dc:creator>
  <cp:lastModifiedBy>Pro Eng</cp:lastModifiedBy>
  <cp:revision>11</cp:revision>
  <dcterms:created xsi:type="dcterms:W3CDTF">2024-03-22T22:20:55Z</dcterms:created>
  <dcterms:modified xsi:type="dcterms:W3CDTF">2024-03-23T06:08:17Z</dcterms:modified>
</cp:coreProperties>
</file>